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1" r:id="rId4"/>
    <p:sldId id="264" r:id="rId5"/>
    <p:sldId id="262" r:id="rId6"/>
    <p:sldId id="267" r:id="rId7"/>
    <p:sldId id="266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lmeida" initials="PA" lastIdx="1" clrIdx="0"/>
  <p:cmAuthor id="2" name="bss-ieeta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/>
    <p:restoredTop sz="98754" autoAdjust="0"/>
  </p:normalViewPr>
  <p:slideViewPr>
    <p:cSldViewPr snapToGrid="0" snapToObjects="1">
      <p:cViewPr varScale="1">
        <p:scale>
          <a:sx n="111" d="100"/>
          <a:sy n="111" d="100"/>
        </p:scale>
        <p:origin x="7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Deliverable n. 1: Requirement Analysis</a:t>
            </a:r>
          </a:p>
          <a:p>
            <a:pPr>
              <a:spcAft>
                <a:spcPts val="1200"/>
              </a:spcAft>
            </a:pP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latin typeface="+mj-lt"/>
              </a:rPr>
              <a:t>Plataforma de </a:t>
            </a:r>
            <a:r>
              <a:rPr lang="en-US" sz="2400" dirty="0" err="1">
                <a:latin typeface="+mj-lt"/>
              </a:rPr>
              <a:t>preparação</a:t>
            </a:r>
            <a:r>
              <a:rPr lang="en-US" sz="2400" dirty="0">
                <a:latin typeface="+mj-lt"/>
              </a:rPr>
              <a:t> para PNA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Bruno </a:t>
            </a:r>
            <a:r>
              <a:rPr lang="en-US" sz="2400" dirty="0" err="1">
                <a:latin typeface="+mj-lt"/>
              </a:rPr>
              <a:t>Acioli</a:t>
            </a:r>
            <a:r>
              <a:rPr lang="en-US" sz="2400" dirty="0">
                <a:latin typeface="+mj-lt"/>
              </a:rPr>
              <a:t>, Marco Magalhães &amp; </a:t>
            </a:r>
            <a:r>
              <a:rPr lang="en-US" sz="2400" dirty="0" err="1">
                <a:latin typeface="+mj-lt"/>
              </a:rPr>
              <a:t>Patrícia</a:t>
            </a:r>
            <a:r>
              <a:rPr lang="en-US" sz="2400" dirty="0">
                <a:latin typeface="+mj-lt"/>
              </a:rPr>
              <a:t> Cardoso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r>
              <a:rPr lang="en-US" sz="2400" b="1" dirty="0">
                <a:latin typeface="+mj-lt"/>
              </a:rPr>
              <a:t>Lab Class: </a:t>
            </a:r>
            <a:r>
              <a:rPr lang="en-US" sz="2400" dirty="0">
                <a:latin typeface="+mj-lt"/>
              </a:rPr>
              <a:t>P3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2020-2021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69250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 err="1">
                <a:latin typeface="+mj-lt"/>
              </a:rPr>
              <a:t>Marco’s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sister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is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preparing</a:t>
            </a:r>
            <a:r>
              <a:rPr lang="pt-PT" sz="2000" dirty="0">
                <a:latin typeface="+mj-lt"/>
              </a:rPr>
              <a:t> for </a:t>
            </a:r>
            <a:r>
              <a:rPr lang="pt-PT" sz="2000" dirty="0" err="1">
                <a:latin typeface="+mj-lt"/>
              </a:rPr>
              <a:t>the</a:t>
            </a:r>
            <a:r>
              <a:rPr lang="pt-PT" sz="2000" dirty="0">
                <a:latin typeface="+mj-lt"/>
              </a:rPr>
              <a:t> PNA (</a:t>
            </a:r>
            <a:r>
              <a:rPr lang="pt-PT" sz="2000" dirty="0" err="1">
                <a:latin typeface="+mj-lt"/>
              </a:rPr>
              <a:t>National</a:t>
            </a:r>
            <a:r>
              <a:rPr lang="pt-PT" sz="2000" dirty="0">
                <a:latin typeface="+mj-lt"/>
              </a:rPr>
              <a:t> Access Exam) </a:t>
            </a:r>
            <a:r>
              <a:rPr lang="pt-PT" sz="2000" dirty="0" err="1">
                <a:latin typeface="+mj-lt"/>
              </a:rPr>
              <a:t>so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we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decided</a:t>
            </a:r>
            <a:r>
              <a:rPr lang="pt-PT" sz="2000" dirty="0">
                <a:latin typeface="+mj-lt"/>
              </a:rPr>
              <a:t> to </a:t>
            </a:r>
            <a:r>
              <a:rPr lang="pt-PT" sz="2000" dirty="0" err="1">
                <a:latin typeface="+mj-lt"/>
              </a:rPr>
              <a:t>build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this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platform</a:t>
            </a:r>
            <a:r>
              <a:rPr lang="pt-PT" sz="2000" dirty="0">
                <a:latin typeface="+mj-lt"/>
              </a:rPr>
              <a:t> to </a:t>
            </a:r>
            <a:r>
              <a:rPr lang="pt-PT" sz="2000" dirty="0" err="1">
                <a:latin typeface="+mj-lt"/>
              </a:rPr>
              <a:t>help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her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and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every</a:t>
            </a:r>
            <a:r>
              <a:rPr lang="pt-PT" sz="2000" dirty="0">
                <a:latin typeface="+mj-lt"/>
              </a:rPr>
              <a:t> medical </a:t>
            </a:r>
            <a:r>
              <a:rPr lang="pt-PT" sz="2000" dirty="0" err="1">
                <a:latin typeface="+mj-lt"/>
              </a:rPr>
              <a:t>student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that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needs</a:t>
            </a:r>
            <a:r>
              <a:rPr lang="pt-PT" sz="2000" dirty="0">
                <a:latin typeface="+mj-lt"/>
              </a:rPr>
              <a:t> to prepare for </a:t>
            </a:r>
            <a:r>
              <a:rPr lang="pt-PT" sz="2000" dirty="0" err="1">
                <a:latin typeface="+mj-lt"/>
              </a:rPr>
              <a:t>the</a:t>
            </a:r>
            <a:r>
              <a:rPr lang="pt-PT" sz="2000" dirty="0">
                <a:latin typeface="+mj-lt"/>
              </a:rPr>
              <a:t> exam.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 err="1">
                <a:latin typeface="+mj-lt"/>
              </a:rPr>
              <a:t>Every</a:t>
            </a:r>
            <a:r>
              <a:rPr lang="pt-PT" sz="2000" dirty="0">
                <a:latin typeface="+mj-lt"/>
              </a:rPr>
              <a:t> medical </a:t>
            </a:r>
            <a:r>
              <a:rPr lang="pt-PT" sz="2000" dirty="0" err="1">
                <a:latin typeface="+mj-lt"/>
              </a:rPr>
              <a:t>student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has</a:t>
            </a:r>
            <a:r>
              <a:rPr lang="pt-PT" sz="2000" dirty="0">
                <a:latin typeface="+mj-lt"/>
              </a:rPr>
              <a:t> to do </a:t>
            </a:r>
            <a:r>
              <a:rPr lang="pt-PT" sz="2000" dirty="0" err="1">
                <a:latin typeface="+mj-lt"/>
              </a:rPr>
              <a:t>this</a:t>
            </a:r>
            <a:r>
              <a:rPr lang="pt-PT" sz="2000" dirty="0">
                <a:latin typeface="+mj-lt"/>
              </a:rPr>
              <a:t> exam </a:t>
            </a:r>
            <a:r>
              <a:rPr lang="pt-PT" sz="2000" dirty="0" err="1">
                <a:latin typeface="+mj-lt"/>
              </a:rPr>
              <a:t>at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the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end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of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their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course</a:t>
            </a:r>
            <a:r>
              <a:rPr lang="pt-PT" sz="2000" dirty="0">
                <a:latin typeface="+mj-lt"/>
              </a:rPr>
              <a:t> to </a:t>
            </a:r>
            <a:r>
              <a:rPr lang="pt-PT" sz="2000" dirty="0" err="1">
                <a:latin typeface="+mj-lt"/>
              </a:rPr>
              <a:t>choose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the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speciality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of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their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clinical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clerkship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and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the</a:t>
            </a:r>
            <a:r>
              <a:rPr lang="pt-PT" sz="2000" dirty="0">
                <a:latin typeface="+mj-lt"/>
              </a:rPr>
              <a:t> hospital </a:t>
            </a:r>
            <a:r>
              <a:rPr lang="pt-PT" sz="2000" dirty="0" err="1">
                <a:latin typeface="+mj-lt"/>
              </a:rPr>
              <a:t>place</a:t>
            </a:r>
            <a:r>
              <a:rPr lang="pt-PT" sz="20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 err="1">
                <a:latin typeface="+mj-lt"/>
              </a:rPr>
              <a:t>This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project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is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only</a:t>
            </a:r>
            <a:r>
              <a:rPr lang="pt-PT" sz="2000" dirty="0">
                <a:latin typeface="+mj-lt"/>
              </a:rPr>
              <a:t> for </a:t>
            </a:r>
            <a:r>
              <a:rPr lang="pt-PT" sz="2000" dirty="0" err="1">
                <a:latin typeface="+mj-lt"/>
              </a:rPr>
              <a:t>this</a:t>
            </a:r>
            <a:r>
              <a:rPr lang="pt-PT" sz="2000" dirty="0">
                <a:latin typeface="+mj-lt"/>
              </a:rPr>
              <a:t> discipline.</a:t>
            </a:r>
          </a:p>
          <a:p>
            <a:endParaRPr lang="pt-PT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2020-2021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pt-PT" sz="2800" kern="0" dirty="0">
                <a:solidFill>
                  <a:srgbClr val="50B400"/>
                </a:solidFill>
              </a:rPr>
              <a:t>Plataforma de preparação para PNA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Prepare the biggest amount of medical students and provide them with the best resources to do the clinical clerkship of their dreams.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Filter all the topics needed for the exam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Advice the students with the best bibliography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Increase the reputation of the institution that uses the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pt-PT" sz="2800" kern="0" dirty="0">
                <a:solidFill>
                  <a:srgbClr val="50B400"/>
                </a:solidFill>
              </a:rPr>
              <a:t>Plataforma de preparação para PNA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9" y="1606715"/>
            <a:ext cx="69125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0" i="0" dirty="0" err="1">
                <a:solidFill>
                  <a:srgbClr val="374151"/>
                </a:solidFill>
                <a:effectLst/>
                <a:latin typeface="Söhne"/>
              </a:rPr>
              <a:t>Name</a:t>
            </a:r>
            <a:r>
              <a:rPr lang="pt-PT" sz="2000" b="0" i="0" dirty="0">
                <a:solidFill>
                  <a:srgbClr val="374151"/>
                </a:solidFill>
                <a:effectLst/>
                <a:latin typeface="Söhne"/>
              </a:rPr>
              <a:t>: Maria Beatriz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374151"/>
                </a:solidFill>
                <a:effectLst/>
                <a:latin typeface="Söhne"/>
              </a:rPr>
              <a:t>Age: 23 </a:t>
            </a:r>
            <a:r>
              <a:rPr lang="pt-BR" sz="2000" b="0" i="0" dirty="0" err="1">
                <a:solidFill>
                  <a:srgbClr val="374151"/>
                </a:solidFill>
                <a:effectLst/>
                <a:latin typeface="Söhne"/>
              </a:rPr>
              <a:t>years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2000" b="0" i="0" dirty="0" err="1">
                <a:solidFill>
                  <a:srgbClr val="374151"/>
                </a:solidFill>
                <a:effectLst/>
                <a:latin typeface="Söhne"/>
              </a:rPr>
              <a:t>old</a:t>
            </a:r>
            <a:endParaRPr lang="pt-B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dirty="0" err="1">
                <a:solidFill>
                  <a:srgbClr val="374151"/>
                </a:solidFill>
                <a:effectLst/>
                <a:latin typeface="Söhne"/>
              </a:rPr>
              <a:t>Occupation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Söhne"/>
              </a:rPr>
              <a:t>: Medical </a:t>
            </a:r>
            <a:r>
              <a:rPr lang="pt-BR" sz="2000" b="0" i="0" dirty="0" err="1">
                <a:solidFill>
                  <a:srgbClr val="374151"/>
                </a:solidFill>
                <a:effectLst/>
                <a:latin typeface="Söhne"/>
              </a:rPr>
              <a:t>student</a:t>
            </a:r>
            <a:endParaRPr lang="pt-BR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Family status: Single, no 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0" i="0" dirty="0" err="1">
                <a:solidFill>
                  <a:srgbClr val="374151"/>
                </a:solidFill>
                <a:effectLst/>
                <a:latin typeface="Söhne"/>
              </a:rPr>
              <a:t>Residence</a:t>
            </a:r>
            <a:r>
              <a:rPr lang="pt-BR" sz="2000" b="0" i="0" dirty="0">
                <a:solidFill>
                  <a:srgbClr val="374151"/>
                </a:solidFill>
                <a:effectLst/>
                <a:latin typeface="Söhne"/>
              </a:rPr>
              <a:t>: Braga, Portugal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Education: </a:t>
            </a:r>
            <a:r>
              <a:rPr lang="pt-BR" sz="2000" dirty="0">
                <a:solidFill>
                  <a:srgbClr val="374151"/>
                </a:solidFill>
                <a:latin typeface="Söhne"/>
              </a:rPr>
              <a:t>Medical </a:t>
            </a:r>
            <a:r>
              <a:rPr lang="pt-BR" sz="2000" dirty="0" err="1">
                <a:solidFill>
                  <a:srgbClr val="374151"/>
                </a:solidFill>
                <a:latin typeface="Söhne"/>
              </a:rPr>
              <a:t>student</a:t>
            </a:r>
            <a:r>
              <a:rPr lang="pt-BR" sz="2000" dirty="0">
                <a:solidFill>
                  <a:srgbClr val="374151"/>
                </a:solidFill>
                <a:latin typeface="Söhne"/>
              </a:rPr>
              <a:t> in </a:t>
            </a:r>
            <a:r>
              <a:rPr lang="pt-BR" sz="2000" dirty="0" err="1">
                <a:solidFill>
                  <a:srgbClr val="374151"/>
                </a:solidFill>
                <a:latin typeface="Söhne"/>
              </a:rPr>
              <a:t>University</a:t>
            </a:r>
            <a:r>
              <a:rPr lang="pt-BR" sz="2000" dirty="0">
                <a:solidFill>
                  <a:srgbClr val="374151"/>
                </a:solidFill>
                <a:latin typeface="Söhne"/>
              </a:rPr>
              <a:t> </a:t>
            </a:r>
            <a:r>
              <a:rPr lang="pt-BR" sz="2000" dirty="0" err="1">
                <a:solidFill>
                  <a:srgbClr val="374151"/>
                </a:solidFill>
                <a:latin typeface="Söhne"/>
              </a:rPr>
              <a:t>of</a:t>
            </a:r>
            <a:r>
              <a:rPr lang="pt-BR" sz="2000" dirty="0">
                <a:solidFill>
                  <a:srgbClr val="374151"/>
                </a:solidFill>
                <a:latin typeface="Söhne"/>
              </a:rPr>
              <a:t> Minho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Goals: To adequately prepare for the PNA, achieve a good score on the exam, and be accepted into the program that she wants.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Challenges: Maria Beatriz has difficulty choosing the correct study material for the exam, as there is a lot of information available online and she has limited time to study. She is also concerned about her preparation, so she is looking for a platform that can provide her with the best resources</a:t>
            </a: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pt-PT" sz="2800" kern="0" dirty="0">
                <a:solidFill>
                  <a:srgbClr val="50B400"/>
                </a:solidFill>
              </a:rPr>
              <a:t>Plataforma de preparação para PNA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4" name="Imagem 3" descr="Uma imagem com pessoa, segurar, janela&#10;&#10;Descrição gerada automaticamente">
            <a:extLst>
              <a:ext uri="{FF2B5EF4-FFF2-40B4-BE49-F238E27FC236}">
                <a16:creationId xmlns:a16="http://schemas.microsoft.com/office/drawing/2014/main" id="{134760AC-C27B-513C-412E-80C1F803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793" y="1497400"/>
            <a:ext cx="2686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54068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Scenario 1: Answer a prepared exam with filtered questions from previous exams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User: Maria Beatriz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Motivation: Having a better preparation for the PNA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Goal: Provide material for a better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Maria Beatriz can resolve the tests that were already prepared  by professors to study for her exam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Scenario 2: Student wants to schedule an appointment with a professor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User: Maria Beatriz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Motivation: She has doubts about some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Goal: Solve her doubts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Maria Beatriz picks a professor and schedule an appointment with him/her to have a better understanding of the subjects she has doubts.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Scenarios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pt-PT" sz="2800" kern="0" dirty="0">
                <a:solidFill>
                  <a:srgbClr val="50B400"/>
                </a:solidFill>
              </a:rPr>
              <a:t>Plataforma de preparação para PNA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87037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Tasks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pt-PT" sz="2800" kern="0" dirty="0">
                <a:solidFill>
                  <a:srgbClr val="50B400"/>
                </a:solidFill>
              </a:rPr>
              <a:t>Plataforma de preparação para PNA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3" name="Imagem 2" descr="Uma imagem com diagrama&#10;&#10;Descrição gerada automaticamente">
            <a:extLst>
              <a:ext uri="{FF2B5EF4-FFF2-40B4-BE49-F238E27FC236}">
                <a16:creationId xmlns:a16="http://schemas.microsoft.com/office/drawing/2014/main" id="{85D9C902-9B0C-142F-E9E6-A58A634C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90" y="1606941"/>
            <a:ext cx="5146568" cy="2425915"/>
          </a:xfrm>
          <a:prstGeom prst="rect">
            <a:avLst/>
          </a:prstGeom>
        </p:spPr>
      </p:pic>
      <p:pic>
        <p:nvPicPr>
          <p:cNvPr id="5" name="Imagem 4" descr="Uma imagem com diagrama&#10;&#10;Descrição gerada automaticamente">
            <a:extLst>
              <a:ext uri="{FF2B5EF4-FFF2-40B4-BE49-F238E27FC236}">
                <a16:creationId xmlns:a16="http://schemas.microsoft.com/office/drawing/2014/main" id="{53F9E06B-00A9-E867-2068-240571B0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18" y="1910260"/>
            <a:ext cx="42005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a set of requirements (non-functional, functional, …) based on the objectives and personas: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Non-functional requirements </a:t>
            </a:r>
            <a:r>
              <a:rPr lang="en-US" sz="2000" dirty="0">
                <a:effectLst/>
                <a:latin typeface="+mj-lt"/>
              </a:rPr>
              <a:t>– </a:t>
            </a:r>
            <a:r>
              <a:rPr lang="pt-PT" sz="2000" dirty="0" err="1">
                <a:latin typeface="+mj-lt"/>
              </a:rPr>
              <a:t>Easy</a:t>
            </a:r>
            <a:r>
              <a:rPr lang="pt-PT" sz="2000" dirty="0">
                <a:latin typeface="+mj-lt"/>
              </a:rPr>
              <a:t> to use, performance, </a:t>
            </a:r>
            <a:r>
              <a:rPr lang="pt-PT" sz="2000" dirty="0" err="1">
                <a:latin typeface="+mj-lt"/>
              </a:rPr>
              <a:t>scalability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and</a:t>
            </a:r>
            <a:r>
              <a:rPr lang="pt-PT" sz="2000" dirty="0">
                <a:latin typeface="+mj-lt"/>
              </a:rPr>
              <a:t> </a:t>
            </a:r>
            <a:r>
              <a:rPr lang="pt-PT" sz="2000" dirty="0" err="1">
                <a:latin typeface="+mj-lt"/>
              </a:rPr>
              <a:t>compliance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Functional Requirements </a:t>
            </a:r>
            <a:r>
              <a:rPr lang="en-US" sz="2000" dirty="0">
                <a:effectLst/>
                <a:latin typeface="+mj-lt"/>
              </a:rPr>
              <a:t>-  User authentication, exam resolution, check books to buy and schedule appointment with a professor and suggest questions to the test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/>
              <a:t>HCI 2020-2021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pt-PT" sz="2800" kern="0" dirty="0">
                <a:solidFill>
                  <a:srgbClr val="50B400"/>
                </a:solidFill>
              </a:rPr>
              <a:t>Plataforma de preparação para PNA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310140" y="1435393"/>
            <a:ext cx="365293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type of prototype are you considering?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Answer: Paper</a:t>
            </a: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How will you test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Answer: Give it to Marco’s sister and her friends</a:t>
            </a:r>
          </a:p>
          <a:p>
            <a:endParaRPr lang="pt-PT" sz="2000" dirty="0">
              <a:latin typeface="+mj-lt"/>
            </a:endParaRPr>
          </a:p>
          <a:p>
            <a:endParaRPr lang="pt-PT" sz="2000" dirty="0">
              <a:latin typeface="+mj-lt"/>
            </a:endParaRPr>
          </a:p>
          <a:p>
            <a:endParaRPr lang="pt-PT" sz="2000" dirty="0">
              <a:latin typeface="+mj-lt"/>
            </a:endParaRPr>
          </a:p>
          <a:p>
            <a:endParaRPr lang="pt-PT" sz="2000" dirty="0">
              <a:latin typeface="+mj-lt"/>
            </a:endParaRPr>
          </a:p>
          <a:p>
            <a:endParaRPr lang="pt-PT" sz="2000" dirty="0">
              <a:latin typeface="+mj-lt"/>
            </a:endParaRPr>
          </a:p>
          <a:p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Next </a:t>
            </a:r>
            <a:r>
              <a:rPr lang="pt-PT" b="1" dirty="0"/>
              <a:t>steps</a:t>
            </a:r>
            <a:endParaRPr lang="en-US" b="1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pt-PT" sz="2800" kern="0" dirty="0">
                <a:solidFill>
                  <a:srgbClr val="50B400"/>
                </a:solidFill>
              </a:rPr>
              <a:t>Plataforma de preparação para PNA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/>
          <a:stretch/>
        </p:blipFill>
        <p:spPr bwMode="auto">
          <a:xfrm>
            <a:off x="6238450" y="3439404"/>
            <a:ext cx="1652552" cy="255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50" y="209652"/>
            <a:ext cx="5330281" cy="301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2020 - 2021</a:t>
            </a:r>
          </a:p>
        </p:txBody>
      </p:sp>
      <p:pic>
        <p:nvPicPr>
          <p:cNvPr id="10" name="Google Shape;313;p31"/>
          <p:cNvPicPr preferRelativeResize="0"/>
          <p:nvPr/>
        </p:nvPicPr>
        <p:blipFill rotWithShape="1">
          <a:blip r:embed="rId4">
            <a:alphaModFix/>
          </a:blip>
          <a:srcRect l="39993" t="14763" r="40009" b="14967"/>
          <a:stretch/>
        </p:blipFill>
        <p:spPr>
          <a:xfrm>
            <a:off x="4067358" y="2176010"/>
            <a:ext cx="1789061" cy="39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16;p38"/>
          <p:cNvPicPr preferRelativeResize="0"/>
          <p:nvPr/>
        </p:nvPicPr>
        <p:blipFill rotWithShape="1">
          <a:blip r:embed="rId5">
            <a:alphaModFix/>
          </a:blip>
          <a:srcRect r="-1450"/>
          <a:stretch/>
        </p:blipFill>
        <p:spPr>
          <a:xfrm>
            <a:off x="7910689" y="3356939"/>
            <a:ext cx="3840477" cy="2640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535</Words>
  <Application>Microsoft Office PowerPoint</Application>
  <PresentationFormat>Ecrã Panorâmico</PresentationFormat>
  <Paragraphs>80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Bruno Lins</cp:lastModifiedBy>
  <cp:revision>50</cp:revision>
  <dcterms:created xsi:type="dcterms:W3CDTF">2019-11-05T20:34:05Z</dcterms:created>
  <dcterms:modified xsi:type="dcterms:W3CDTF">2023-04-10T21:22:03Z</dcterms:modified>
</cp:coreProperties>
</file>